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Montserrat Light" panose="020B0604020202020204" charset="0"/>
      <p:regular r:id="rId17"/>
    </p:embeddedFont>
    <p:embeddedFont>
      <p:font typeface="Montserrat Classic Bold" panose="020B0604020202020204" charset="0"/>
      <p:regular r:id="rId18"/>
    </p:embeddedFont>
    <p:embeddedFont>
      <p:font typeface="DM Sans Bold" panose="020B0604020202020204" charset="0"/>
      <p:regular r:id="rId19"/>
    </p:embeddedFont>
    <p:embeddedFont>
      <p:font typeface="DM Sans" panose="020B0604020202020204" charset="0"/>
      <p:regular r:id="rId20"/>
    </p:embeddedFont>
    <p:embeddedFont>
      <p:font typeface="Noto Sans T Chinese" panose="02020500000000000000" charset="-120"/>
      <p:regular r:id="rId21"/>
    </p:embeddedFont>
    <p:embeddedFont>
      <p:font typeface="王漢宗特黑體" panose="02020500000000000000" charset="-120"/>
      <p:regular r:id="rId22"/>
    </p:embeddedFont>
    <p:embeddedFont>
      <p:font typeface="Oswald Bold" panose="020B0604020202020204" charset="0"/>
      <p:regular r:id="rId23"/>
    </p:embeddedFont>
    <p:embeddedFont>
      <p:font typeface="Open Sauce Bold" panose="020B0604020202020204" charset="0"/>
      <p:regular r:id="rId24"/>
    </p:embeddedFont>
    <p:embeddedFont>
      <p:font typeface="Noto Sans T Chinese Bold" panose="02020500000000000000" charset="-12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1061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16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650244" y="2594442"/>
            <a:ext cx="11455110" cy="5431933"/>
            <a:chOff x="0" y="0"/>
            <a:chExt cx="2212168" cy="10489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12168" cy="1048995"/>
            </a:xfrm>
            <a:custGeom>
              <a:avLst/>
              <a:gdLst/>
              <a:ahLst/>
              <a:cxnLst/>
              <a:rect l="l" t="t" r="r" b="b"/>
              <a:pathLst>
                <a:path w="2212168" h="1048995">
                  <a:moveTo>
                    <a:pt x="0" y="0"/>
                  </a:moveTo>
                  <a:lnTo>
                    <a:pt x="2212168" y="0"/>
                  </a:lnTo>
                  <a:lnTo>
                    <a:pt x="2212168" y="1048995"/>
                  </a:lnTo>
                  <a:lnTo>
                    <a:pt x="0" y="10489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52400"/>
              <a:ext cx="2212168" cy="12013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759"/>
                </a:lnSpc>
              </a:pPr>
              <a:r>
                <a:rPr lang="en-US" sz="5199">
                  <a:solidFill>
                    <a:srgbClr val="000000"/>
                  </a:solidFill>
                  <a:latin typeface="王漢宗特黑體"/>
                  <a:ea typeface="王漢宗特黑體"/>
                </a:rPr>
                <a:t> ADC於熱敏電阻實作(屍體版)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719596" y="8168328"/>
            <a:ext cx="12848809" cy="1089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1"/>
              </a:lnSpc>
            </a:pPr>
            <a:r>
              <a:rPr lang="en-US" sz="3153" spc="167">
                <a:solidFill>
                  <a:srgbClr val="231F20"/>
                </a:solidFill>
                <a:ea typeface="Montserrat Classic Bold"/>
              </a:rPr>
              <a:t>資工系二年級</a:t>
            </a:r>
          </a:p>
          <a:p>
            <a:pPr algn="ctr">
              <a:lnSpc>
                <a:spcPts val="4351"/>
              </a:lnSpc>
            </a:pPr>
            <a:r>
              <a:rPr lang="en-US" sz="3153" spc="167">
                <a:solidFill>
                  <a:srgbClr val="231F20"/>
                </a:solidFill>
                <a:latin typeface="Montserrat Classic Bold"/>
                <a:ea typeface="Montserrat Classic Bold"/>
              </a:rPr>
              <a:t>組員:-李引尹2411132049、黃明修2411132050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535900" y="9433322"/>
            <a:ext cx="500896" cy="702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Oswald Bold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350559" y="4026422"/>
            <a:ext cx="11463183" cy="11762595"/>
          </a:xfrm>
          <a:custGeom>
            <a:avLst/>
            <a:gdLst/>
            <a:ahLst/>
            <a:cxnLst/>
            <a:rect l="l" t="t" r="r" b="b"/>
            <a:pathLst>
              <a:path w="11463183" h="11762595">
                <a:moveTo>
                  <a:pt x="0" y="0"/>
                </a:moveTo>
                <a:lnTo>
                  <a:pt x="11463183" y="0"/>
                </a:lnTo>
                <a:lnTo>
                  <a:pt x="11463183" y="11762595"/>
                </a:lnTo>
                <a:lnTo>
                  <a:pt x="0" y="117625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3144303"/>
            <a:ext cx="18288000" cy="3099661"/>
          </a:xfrm>
          <a:custGeom>
            <a:avLst/>
            <a:gdLst/>
            <a:ahLst/>
            <a:cxnLst/>
            <a:rect l="l" t="t" r="r" b="b"/>
            <a:pathLst>
              <a:path w="18288000" h="3099661">
                <a:moveTo>
                  <a:pt x="0" y="0"/>
                </a:moveTo>
                <a:lnTo>
                  <a:pt x="18288000" y="0"/>
                </a:lnTo>
                <a:lnTo>
                  <a:pt x="18288000" y="3099662"/>
                </a:lnTo>
                <a:lnTo>
                  <a:pt x="0" y="30996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10487" y="359493"/>
            <a:ext cx="3722625" cy="855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3"/>
              </a:lnSpc>
            </a:pPr>
            <a:r>
              <a:rPr lang="en-US" sz="5009" spc="490">
                <a:solidFill>
                  <a:srgbClr val="231F20"/>
                </a:solidFill>
                <a:ea typeface="Oswald Bold"/>
              </a:rPr>
              <a:t>重要程式碼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413462" y="9248775"/>
            <a:ext cx="509468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  <a:spcBef>
                <a:spcPct val="0"/>
              </a:spcBef>
            </a:pPr>
            <a:r>
              <a:rPr lang="en-US" sz="4271">
                <a:solidFill>
                  <a:srgbClr val="000000"/>
                </a:solidFill>
                <a:latin typeface="Oswald Bold Italics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4107551" y="-1570251"/>
            <a:ext cx="10072899" cy="13427501"/>
          </a:xfrm>
          <a:custGeom>
            <a:avLst/>
            <a:gdLst/>
            <a:ahLst/>
            <a:cxnLst/>
            <a:rect l="l" t="t" r="r" b="b"/>
            <a:pathLst>
              <a:path w="10072899" h="13427501">
                <a:moveTo>
                  <a:pt x="0" y="0"/>
                </a:moveTo>
                <a:lnTo>
                  <a:pt x="10072898" y="0"/>
                </a:lnTo>
                <a:lnTo>
                  <a:pt x="10072898" y="13427502"/>
                </a:lnTo>
                <a:lnTo>
                  <a:pt x="0" y="134275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78388" y="911362"/>
            <a:ext cx="1176000" cy="8670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18"/>
              </a:lnSpc>
            </a:pPr>
            <a:r>
              <a:rPr lang="en-US" sz="7732" spc="757">
                <a:solidFill>
                  <a:srgbClr val="231F20"/>
                </a:solidFill>
                <a:ea typeface="Oswald Bold"/>
              </a:rPr>
              <a:t>實體操作展示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68800" y="9248775"/>
            <a:ext cx="688777" cy="657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  <a:spcBef>
                <a:spcPct val="0"/>
              </a:spcBef>
            </a:pPr>
            <a:r>
              <a:rPr lang="en-US" sz="4271" dirty="0" smtClean="0">
                <a:solidFill>
                  <a:srgbClr val="000000"/>
                </a:solidFill>
                <a:latin typeface="Oswald Bold"/>
              </a:rPr>
              <a:t>1</a:t>
            </a:r>
            <a:r>
              <a:rPr lang="en-US" altLang="zh-TW" sz="4271" dirty="0" smtClean="0">
                <a:solidFill>
                  <a:srgbClr val="000000"/>
                </a:solidFill>
                <a:latin typeface="Oswald Bold"/>
              </a:rPr>
              <a:t>1</a:t>
            </a:r>
            <a:endParaRPr lang="en-US" sz="4271" dirty="0">
              <a:solidFill>
                <a:srgbClr val="000000"/>
              </a:solidFill>
              <a:latin typeface="Oswald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0781" y="3250797"/>
            <a:ext cx="9537014" cy="3785405"/>
            <a:chOff x="0" y="0"/>
            <a:chExt cx="2047782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47782" cy="812800"/>
            </a:xfrm>
            <a:custGeom>
              <a:avLst/>
              <a:gdLst/>
              <a:ahLst/>
              <a:cxnLst/>
              <a:rect l="l" t="t" r="r" b="b"/>
              <a:pathLst>
                <a:path w="2047782" h="812800">
                  <a:moveTo>
                    <a:pt x="204778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047782" y="624840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047782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913957" y="3277422"/>
            <a:ext cx="8073838" cy="2583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6"/>
              </a:lnSpc>
            </a:pPr>
            <a:r>
              <a:rPr lang="en-US" sz="2468">
                <a:solidFill>
                  <a:srgbClr val="100F0D"/>
                </a:solidFill>
                <a:ea typeface="Montserrat Light"/>
              </a:rPr>
              <a:t>在寫這個報告的過程中，我面臨了許多挑戰，例如硬體連接和對程式語言的不熟悉。然而，通過不斷嘗試和解決問題，我獲得了寶貴的經驗，並加深了對微控制器應用的理解。這次經歷讓我認識到微控制器在農業熱感測中的實用性和可行性，能夠幫助農民更好地監測作物的生長環境，及時調整管理措施，從而提高農作物的產量和質量。</a:t>
            </a:r>
          </a:p>
        </p:txBody>
      </p:sp>
      <p:sp>
        <p:nvSpPr>
          <p:cNvPr id="6" name="Freeform 6"/>
          <p:cNvSpPr/>
          <p:nvPr/>
        </p:nvSpPr>
        <p:spPr>
          <a:xfrm rot="887923">
            <a:off x="-2683214" y="7543802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887923">
            <a:off x="12076940" y="-3354783"/>
            <a:ext cx="7032580" cy="7216267"/>
          </a:xfrm>
          <a:custGeom>
            <a:avLst/>
            <a:gdLst/>
            <a:ahLst/>
            <a:cxnLst/>
            <a:rect l="l" t="t" r="r" b="b"/>
            <a:pathLst>
              <a:path w="7032580" h="7216267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361367" y="1207516"/>
            <a:ext cx="9537014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ea typeface="Oswald Bold"/>
              </a:rPr>
              <a:t>感想與心得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6333169" y="8069439"/>
            <a:ext cx="2094695" cy="2377721"/>
            <a:chOff x="0" y="0"/>
            <a:chExt cx="551689" cy="62623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224419" y="-1349021"/>
            <a:ext cx="2094695" cy="2377721"/>
            <a:chOff x="0" y="0"/>
            <a:chExt cx="551689" cy="62623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611900" y="3277422"/>
            <a:ext cx="5022216" cy="462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777">
                <a:solidFill>
                  <a:srgbClr val="000000"/>
                </a:solidFill>
                <a:ea typeface="DM Sans Bold"/>
              </a:rPr>
              <a:t>黃明修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219478" y="9248775"/>
            <a:ext cx="701166" cy="657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  <a:spcBef>
                <a:spcPct val="0"/>
              </a:spcBef>
            </a:pPr>
            <a:r>
              <a:rPr lang="en-US" altLang="zh-TW" sz="4271" dirty="0" smtClean="0">
                <a:solidFill>
                  <a:srgbClr val="000000"/>
                </a:solidFill>
                <a:latin typeface="Oswald Bold"/>
              </a:rPr>
              <a:t>1</a:t>
            </a:r>
            <a:r>
              <a:rPr lang="en-US" sz="4271" dirty="0" smtClean="0">
                <a:solidFill>
                  <a:srgbClr val="000000"/>
                </a:solidFill>
                <a:latin typeface="Oswald Bold"/>
              </a:rPr>
              <a:t>2</a:t>
            </a:r>
            <a:endParaRPr lang="en-US" sz="4271" dirty="0">
              <a:solidFill>
                <a:srgbClr val="000000"/>
              </a:solidFill>
              <a:latin typeface="Oswald Bold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6219288" y="6501595"/>
            <a:ext cx="9537014" cy="3785405"/>
            <a:chOff x="0" y="0"/>
            <a:chExt cx="2047782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47782" cy="812800"/>
            </a:xfrm>
            <a:custGeom>
              <a:avLst/>
              <a:gdLst/>
              <a:ahLst/>
              <a:cxnLst/>
              <a:rect l="l" t="t" r="r" b="b"/>
              <a:pathLst>
                <a:path w="2047782" h="812800">
                  <a:moveTo>
                    <a:pt x="204778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047782" y="624840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2047782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7682464" y="6664200"/>
            <a:ext cx="8073838" cy="2660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6"/>
              </a:lnSpc>
            </a:pPr>
            <a:r>
              <a:rPr lang="en-US" sz="2568">
                <a:solidFill>
                  <a:srgbClr val="100F0D"/>
                </a:solidFill>
                <a:ea typeface="Montserrat Light"/>
              </a:rPr>
              <a:t>隨著技術的進步，微控制器在農業中的應用將日益普及。我希望能通過自己的努力，為農業現代化和智能化做出貢獻，讓更多農民享受到技術發展的好處，推動農業產業的可持續發展。與組員合作完成這個報告的過程也讓我獲益匪淺。</a:t>
            </a:r>
          </a:p>
          <a:p>
            <a:pPr algn="l">
              <a:lnSpc>
                <a:spcPts val="3456"/>
              </a:lnSpc>
            </a:pPr>
            <a:endParaRPr lang="en-US" sz="2568">
              <a:solidFill>
                <a:srgbClr val="100F0D"/>
              </a:solidFill>
              <a:ea typeface="Montserrat Ligh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380407" y="6528219"/>
            <a:ext cx="5022216" cy="462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777">
                <a:solidFill>
                  <a:srgbClr val="000000"/>
                </a:solidFill>
                <a:ea typeface="DM Sans Bold"/>
              </a:rPr>
              <a:t>李引尹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40852" y="1334323"/>
            <a:ext cx="7972944" cy="1303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03"/>
              </a:lnSpc>
            </a:pPr>
            <a:r>
              <a:rPr lang="en-US" sz="9431" spc="924">
                <a:solidFill>
                  <a:srgbClr val="231F20"/>
                </a:solidFill>
                <a:ea typeface="Oswald Bold"/>
              </a:rPr>
              <a:t>參考來源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301566" y="9248775"/>
            <a:ext cx="681633" cy="654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  <a:spcBef>
                <a:spcPct val="0"/>
              </a:spcBef>
            </a:pPr>
            <a:r>
              <a:rPr lang="en-US" sz="4271" dirty="0" smtClean="0">
                <a:solidFill>
                  <a:srgbClr val="000000"/>
                </a:solidFill>
                <a:latin typeface="Oswald Bold Italics"/>
              </a:rPr>
              <a:t>1</a:t>
            </a:r>
            <a:r>
              <a:rPr lang="en-US" altLang="zh-TW" sz="4271" dirty="0" smtClean="0">
                <a:solidFill>
                  <a:srgbClr val="000000"/>
                </a:solidFill>
                <a:latin typeface="Oswald Bold Italics"/>
              </a:rPr>
              <a:t>3</a:t>
            </a:r>
            <a:endParaRPr lang="en-US" sz="4271" dirty="0">
              <a:solidFill>
                <a:srgbClr val="000000"/>
              </a:solidFill>
              <a:latin typeface="Oswald Bold Itali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759439" y="8015606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840852" y="2756080"/>
            <a:ext cx="17251382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Noto Sans T Chinese Bold"/>
              </a:rPr>
              <a:t>1.ChatGPT</a:t>
            </a:r>
          </a:p>
          <a:p>
            <a:pPr algn="l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Noto Sans T Chinese Bold"/>
                <a:ea typeface="Noto Sans T Chinese Bold"/>
              </a:rPr>
              <a:t>2.作業五Msp430 datasheet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0852" y="4529787"/>
            <a:ext cx="13979671" cy="951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78"/>
              </a:lnSpc>
            </a:pPr>
            <a:r>
              <a:rPr lang="en-US" sz="6932" spc="679">
                <a:solidFill>
                  <a:srgbClr val="231F20"/>
                </a:solidFill>
                <a:latin typeface="Open Sauce Bold"/>
                <a:ea typeface="Open Sauce Bold"/>
              </a:rPr>
              <a:t>關於使用ChatGPT心得: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0852" y="5671059"/>
            <a:ext cx="17251382" cy="3498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Noto Sans T Chinese"/>
                <a:ea typeface="Noto Sans T Chinese"/>
              </a:rPr>
              <a:t>優點:ChatGPT擁有大量的背景知識，可以提供多方面的資訊，幫助豐富報告的內容，還可以在短時間內生成大量文字，幫助節省時間，特別是當需要快速準備報告時。</a:t>
            </a:r>
          </a:p>
          <a:p>
            <a:pPr algn="l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Noto Sans T Chinese"/>
                <a:ea typeface="Noto Sans T Chinese"/>
              </a:rPr>
              <a:t>缺點:生成的內容可能包含不準確或過時的信息，需要自己仔細核實和修正，還有內容可能涉及學術誠信和版權問題，必須確保正確引用和合理使用。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214712" y="0"/>
            <a:ext cx="13073288" cy="8705415"/>
          </a:xfrm>
          <a:custGeom>
            <a:avLst/>
            <a:gdLst/>
            <a:ahLst/>
            <a:cxnLst/>
            <a:rect l="l" t="t" r="r" b="b"/>
            <a:pathLst>
              <a:path w="13073288" h="8705415">
                <a:moveTo>
                  <a:pt x="0" y="0"/>
                </a:moveTo>
                <a:lnTo>
                  <a:pt x="13073288" y="0"/>
                </a:lnTo>
                <a:lnTo>
                  <a:pt x="13073288" y="8705415"/>
                </a:lnTo>
                <a:lnTo>
                  <a:pt x="0" y="87054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40852" y="1305748"/>
            <a:ext cx="7972944" cy="1082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23"/>
              </a:lnSpc>
            </a:pPr>
            <a:r>
              <a:rPr lang="en-US" sz="7832" spc="767">
                <a:solidFill>
                  <a:srgbClr val="231F20"/>
                </a:solidFill>
                <a:ea typeface="Oswald Bold"/>
              </a:rPr>
              <a:t>期中補交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916400" y="9248775"/>
            <a:ext cx="877788" cy="657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  <a:spcBef>
                <a:spcPct val="0"/>
              </a:spcBef>
            </a:pPr>
            <a:r>
              <a:rPr lang="en-US" sz="4271" dirty="0" smtClean="0">
                <a:solidFill>
                  <a:srgbClr val="000000"/>
                </a:solidFill>
                <a:latin typeface="Oswald Bold Italics"/>
              </a:rPr>
              <a:t>1</a:t>
            </a:r>
            <a:r>
              <a:rPr lang="en-US" altLang="zh-TW" sz="4271" dirty="0" smtClean="0">
                <a:solidFill>
                  <a:srgbClr val="000000"/>
                </a:solidFill>
                <a:latin typeface="Oswald Bold Italics"/>
              </a:rPr>
              <a:t>4</a:t>
            </a:r>
            <a:endParaRPr lang="en-US" sz="4271" dirty="0">
              <a:solidFill>
                <a:srgbClr val="000000"/>
              </a:solidFill>
              <a:latin typeface="Oswald Bold Itali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759439" y="8015606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10580377">
            <a:off x="10096232" y="-8153274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2" y="0"/>
                </a:lnTo>
                <a:lnTo>
                  <a:pt x="24036382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48031" y="2265881"/>
            <a:ext cx="9106995" cy="3644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638"/>
              </a:lnSpc>
              <a:spcBef>
                <a:spcPct val="0"/>
              </a:spcBef>
            </a:pPr>
            <a:r>
              <a:rPr lang="en-US" sz="10607" spc="1039">
                <a:solidFill>
                  <a:srgbClr val="231F20"/>
                </a:solidFill>
                <a:latin typeface="Oswald Bold"/>
              </a:rPr>
              <a:t>THANK'S FOR WATCHING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-4254153" y="7476061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3699615" y="5420933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639590" y="1892047"/>
            <a:ext cx="1400485" cy="7926085"/>
            <a:chOff x="0" y="0"/>
            <a:chExt cx="368852" cy="20875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2087529"/>
            </a:xfrm>
            <a:custGeom>
              <a:avLst/>
              <a:gdLst/>
              <a:ahLst/>
              <a:cxnLst/>
              <a:rect l="l" t="t" r="r" b="b"/>
              <a:pathLst>
                <a:path w="368852" h="2087529">
                  <a:moveTo>
                    <a:pt x="0" y="0"/>
                  </a:moveTo>
                  <a:lnTo>
                    <a:pt x="368852" y="0"/>
                  </a:lnTo>
                  <a:lnTo>
                    <a:pt x="368852" y="2087529"/>
                  </a:lnTo>
                  <a:lnTo>
                    <a:pt x="0" y="208752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68852" cy="21065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435529" y="37328"/>
            <a:ext cx="741694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ea typeface="Oswald Bold"/>
              </a:rPr>
              <a:t>目錄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1185239" y="-195858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6"/>
                </a:lnTo>
                <a:lnTo>
                  <a:pt x="0" y="2687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871223" y="2087215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71223" y="283888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871223" y="359055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871223" y="434222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71223" y="509389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871223" y="584556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639590" y="6716909"/>
            <a:ext cx="140048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3"/>
              </a:lnSpc>
            </a:pPr>
            <a:r>
              <a:rPr lang="en-US" sz="3544">
                <a:solidFill>
                  <a:srgbClr val="363636"/>
                </a:solidFill>
                <a:latin typeface="Oswald Bold Italics"/>
              </a:rPr>
              <a:t>07-10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134325" y="2192265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ea typeface="DM Sans"/>
              </a:rPr>
              <a:t>主題說明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134325" y="5203291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ea typeface="DM Sans"/>
              </a:rPr>
              <a:t>程式流程圖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134325" y="5956048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ea typeface="DM Sans"/>
              </a:rPr>
              <a:t>電路圖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134325" y="6708804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ea typeface="DM Sans"/>
              </a:rPr>
              <a:t>程式碼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134325" y="7461560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ea typeface="DM Sans"/>
              </a:rPr>
              <a:t>實體操作展示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134325" y="8214317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ea typeface="DM Sans"/>
              </a:rPr>
              <a:t>感想與心得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134325" y="8967073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ea typeface="DM Sans"/>
              </a:rPr>
              <a:t>參考來源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334433" y="9433322"/>
            <a:ext cx="567571" cy="702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Oswald Bold"/>
              </a:rPr>
              <a:t>02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871223" y="734890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11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871223" y="810057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12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871223" y="885224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13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134325" y="3697778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ea typeface="DM Sans"/>
              </a:rPr>
              <a:t>分工表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134325" y="4450535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ea typeface="DM Sans"/>
              </a:rPr>
              <a:t>動機與目的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134325" y="2945022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ea typeface="DM Sans"/>
              </a:rPr>
              <a:t>目錄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-7626609" y="-7792557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335030" y="1112341"/>
            <a:ext cx="13617940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ea typeface="Oswald Bold"/>
              </a:rPr>
              <a:t>分工表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611572" y="4020342"/>
            <a:ext cx="4548011" cy="4320860"/>
            <a:chOff x="0" y="0"/>
            <a:chExt cx="1247055" cy="11847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47055" cy="1184770"/>
            </a:xfrm>
            <a:custGeom>
              <a:avLst/>
              <a:gdLst/>
              <a:ahLst/>
              <a:cxnLst/>
              <a:rect l="l" t="t" r="r" b="b"/>
              <a:pathLst>
                <a:path w="1247055" h="1184770">
                  <a:moveTo>
                    <a:pt x="0" y="0"/>
                  </a:moveTo>
                  <a:lnTo>
                    <a:pt x="1247055" y="0"/>
                  </a:lnTo>
                  <a:lnTo>
                    <a:pt x="1247055" y="1184770"/>
                  </a:lnTo>
                  <a:lnTo>
                    <a:pt x="0" y="1184770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47055" cy="12323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428331" y="8341202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691897" y="3935204"/>
            <a:ext cx="4548011" cy="4320860"/>
            <a:chOff x="0" y="0"/>
            <a:chExt cx="1247055" cy="118477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47055" cy="1184770"/>
            </a:xfrm>
            <a:custGeom>
              <a:avLst/>
              <a:gdLst/>
              <a:ahLst/>
              <a:cxnLst/>
              <a:rect l="l" t="t" r="r" b="b"/>
              <a:pathLst>
                <a:path w="1247055" h="1184770">
                  <a:moveTo>
                    <a:pt x="0" y="0"/>
                  </a:moveTo>
                  <a:lnTo>
                    <a:pt x="1247055" y="0"/>
                  </a:lnTo>
                  <a:lnTo>
                    <a:pt x="1247055" y="1184770"/>
                  </a:lnTo>
                  <a:lnTo>
                    <a:pt x="0" y="1184770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247055" cy="12323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1483287" y="4180920"/>
            <a:ext cx="2965232" cy="107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7"/>
              </a:lnSpc>
            </a:pPr>
            <a:r>
              <a:rPr lang="en-US" sz="3597" spc="179">
                <a:solidFill>
                  <a:srgbClr val="FFFBFB"/>
                </a:solidFill>
                <a:latin typeface="DM Sans"/>
                <a:ea typeface="DM Sans"/>
              </a:rPr>
              <a:t>李引尹2411132049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873231" y="5843956"/>
            <a:ext cx="4185343" cy="503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0"/>
              </a:lnSpc>
            </a:pPr>
            <a:r>
              <a:rPr lang="en-US" sz="3391" spc="169">
                <a:solidFill>
                  <a:srgbClr val="FFFBFB"/>
                </a:solidFill>
                <a:ea typeface="DM Sans"/>
              </a:rPr>
              <a:t>彙整資料、製作簡報</a:t>
            </a:r>
          </a:p>
        </p:txBody>
      </p:sp>
      <p:sp>
        <p:nvSpPr>
          <p:cNvPr id="14" name="Freeform 14"/>
          <p:cNvSpPr/>
          <p:nvPr/>
        </p:nvSpPr>
        <p:spPr>
          <a:xfrm>
            <a:off x="10508656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369996" y="4266058"/>
            <a:ext cx="2965232" cy="107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7"/>
              </a:lnSpc>
            </a:pPr>
            <a:r>
              <a:rPr lang="en-US" sz="3597" spc="179">
                <a:solidFill>
                  <a:srgbClr val="FFFBFB"/>
                </a:solidFill>
                <a:latin typeface="DM Sans"/>
                <a:ea typeface="DM Sans"/>
              </a:rPr>
              <a:t>黃明修2411132050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792906" y="5937884"/>
            <a:ext cx="4185343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0"/>
              </a:lnSpc>
            </a:pPr>
            <a:r>
              <a:rPr lang="en-US" sz="3091" spc="154">
                <a:solidFill>
                  <a:srgbClr val="FFFBFB"/>
                </a:solidFill>
                <a:ea typeface="DM Sans"/>
              </a:rPr>
              <a:t>程式碼撰寫、電路製作</a:t>
            </a:r>
          </a:p>
        </p:txBody>
      </p:sp>
      <p:sp>
        <p:nvSpPr>
          <p:cNvPr id="17" name="Freeform 17"/>
          <p:cNvSpPr/>
          <p:nvPr/>
        </p:nvSpPr>
        <p:spPr>
          <a:xfrm rot="887923">
            <a:off x="15604875" y="837657"/>
            <a:ext cx="14148996" cy="14518560"/>
          </a:xfrm>
          <a:custGeom>
            <a:avLst/>
            <a:gdLst/>
            <a:ahLst/>
            <a:cxnLst/>
            <a:rect l="l" t="t" r="r" b="b"/>
            <a:pathLst>
              <a:path w="14148996" h="14518560">
                <a:moveTo>
                  <a:pt x="0" y="0"/>
                </a:moveTo>
                <a:lnTo>
                  <a:pt x="14148996" y="0"/>
                </a:lnTo>
                <a:lnTo>
                  <a:pt x="14148996" y="14518560"/>
                </a:lnTo>
                <a:lnTo>
                  <a:pt x="0" y="145185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7424639" y="9415487"/>
            <a:ext cx="567571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Oswald Bold Italics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064369" y="-10960956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3"/>
                </a:lnTo>
                <a:lnTo>
                  <a:pt x="0" y="16255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6794311" y="-2984316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601200" y="4671779"/>
            <a:ext cx="8511261" cy="5615221"/>
          </a:xfrm>
          <a:custGeom>
            <a:avLst/>
            <a:gdLst/>
            <a:ahLst/>
            <a:cxnLst/>
            <a:rect l="l" t="t" r="r" b="b"/>
            <a:pathLst>
              <a:path w="8910547" h="5953774">
                <a:moveTo>
                  <a:pt x="0" y="0"/>
                </a:moveTo>
                <a:lnTo>
                  <a:pt x="8910546" y="0"/>
                </a:lnTo>
                <a:lnTo>
                  <a:pt x="8910546" y="5953774"/>
                </a:lnTo>
                <a:lnTo>
                  <a:pt x="0" y="59537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42677" y="66610"/>
            <a:ext cx="9367410" cy="1267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84"/>
              </a:lnSpc>
            </a:pPr>
            <a:r>
              <a:rPr lang="en-US" sz="7452" spc="730">
                <a:solidFill>
                  <a:srgbClr val="000000"/>
                </a:solidFill>
                <a:latin typeface="Oswald Bold"/>
                <a:ea typeface="Oswald Bold"/>
              </a:rPr>
              <a:t>動機、目的: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49327" y="1553796"/>
            <a:ext cx="15809973" cy="3117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75"/>
              </a:lnSpc>
            </a:pPr>
            <a:r>
              <a:rPr lang="en-US" sz="3605" spc="353">
                <a:solidFill>
                  <a:srgbClr val="000000"/>
                </a:solidFill>
                <a:latin typeface="DM Sans"/>
                <a:ea typeface="DM Sans"/>
              </a:rPr>
              <a:t>在溫室或農場中，溫度是影響作物生長的關鍵因素。因此使用熱感測系統並搭配七段顯示器來讀取ADC數值，可以使其更方便地觀察溫度變化。</a:t>
            </a:r>
          </a:p>
          <a:p>
            <a:pPr algn="just">
              <a:lnSpc>
                <a:spcPts val="4975"/>
              </a:lnSpc>
            </a:pPr>
            <a:r>
              <a:rPr lang="en-US" sz="3605" spc="353">
                <a:solidFill>
                  <a:srgbClr val="000000"/>
                </a:solidFill>
                <a:ea typeface="DM Sans"/>
              </a:rPr>
              <a:t>將溫度數據即時顯示在七段顯示器上，讓使用者能夠快速而直觀的了解當前的溫度狀況，這對於需要實時監控溫度的溫室或農場至關重要。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2281" y="9297045"/>
            <a:ext cx="550307" cy="688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47"/>
              </a:lnSpc>
            </a:pPr>
            <a:r>
              <a:rPr lang="en-US" sz="4034">
                <a:solidFill>
                  <a:srgbClr val="000000"/>
                </a:solidFill>
                <a:latin typeface="Oswald Bold"/>
              </a:rPr>
              <a:t>04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927241" y="748898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678827" y="0"/>
            <a:ext cx="4930346" cy="10287000"/>
          </a:xfrm>
          <a:custGeom>
            <a:avLst/>
            <a:gdLst/>
            <a:ahLst/>
            <a:cxnLst/>
            <a:rect l="l" t="t" r="r" b="b"/>
            <a:pathLst>
              <a:path w="4930346" h="10287000">
                <a:moveTo>
                  <a:pt x="0" y="0"/>
                </a:moveTo>
                <a:lnTo>
                  <a:pt x="4930346" y="0"/>
                </a:lnTo>
                <a:lnTo>
                  <a:pt x="493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69651" y="416395"/>
            <a:ext cx="4876482" cy="1110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6"/>
              </a:lnSpc>
            </a:pPr>
            <a:r>
              <a:rPr lang="en-US" sz="6562" spc="643">
                <a:solidFill>
                  <a:srgbClr val="231F20"/>
                </a:solidFill>
                <a:ea typeface="Oswald Bold"/>
              </a:rPr>
              <a:t>程式流程圖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388459" y="9267825"/>
            <a:ext cx="564952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231F20"/>
                </a:solidFill>
                <a:latin typeface="Oswald Bold Italics"/>
              </a:rPr>
              <a:t>05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3222566" y="7808916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968317" y="337474"/>
            <a:ext cx="12098771" cy="10198499"/>
          </a:xfrm>
          <a:custGeom>
            <a:avLst/>
            <a:gdLst/>
            <a:ahLst/>
            <a:cxnLst/>
            <a:rect l="l" t="t" r="r" b="b"/>
            <a:pathLst>
              <a:path w="12098771" h="10198499">
                <a:moveTo>
                  <a:pt x="0" y="0"/>
                </a:moveTo>
                <a:lnTo>
                  <a:pt x="12098771" y="0"/>
                </a:lnTo>
                <a:lnTo>
                  <a:pt x="12098771" y="10198499"/>
                </a:lnTo>
                <a:lnTo>
                  <a:pt x="0" y="101984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479" b="-2479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82596" y="413025"/>
            <a:ext cx="5002756" cy="1126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91"/>
              </a:lnSpc>
            </a:pPr>
            <a:r>
              <a:rPr lang="en-US" sz="6732" spc="659">
                <a:solidFill>
                  <a:srgbClr val="231F20"/>
                </a:solidFill>
                <a:ea typeface="Oswald Bold"/>
              </a:rPr>
              <a:t>電路圖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375779" y="9248775"/>
            <a:ext cx="590312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  <a:spcBef>
                <a:spcPct val="0"/>
              </a:spcBef>
            </a:pPr>
            <a:r>
              <a:rPr lang="en-US" sz="4271">
                <a:solidFill>
                  <a:srgbClr val="231F20"/>
                </a:solidFill>
                <a:latin typeface="Oswald Bold Italics"/>
              </a:rPr>
              <a:t>06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350559" y="4026422"/>
            <a:ext cx="11463183" cy="11762595"/>
          </a:xfrm>
          <a:custGeom>
            <a:avLst/>
            <a:gdLst/>
            <a:ahLst/>
            <a:cxnLst/>
            <a:rect l="l" t="t" r="r" b="b"/>
            <a:pathLst>
              <a:path w="11463183" h="11762595">
                <a:moveTo>
                  <a:pt x="0" y="0"/>
                </a:moveTo>
                <a:lnTo>
                  <a:pt x="11463183" y="0"/>
                </a:lnTo>
                <a:lnTo>
                  <a:pt x="11463183" y="11762595"/>
                </a:lnTo>
                <a:lnTo>
                  <a:pt x="0" y="117625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500131" y="0"/>
            <a:ext cx="11287738" cy="10287000"/>
          </a:xfrm>
          <a:custGeom>
            <a:avLst/>
            <a:gdLst/>
            <a:ahLst/>
            <a:cxnLst/>
            <a:rect l="l" t="t" r="r" b="b"/>
            <a:pathLst>
              <a:path w="11287738" h="10287000">
                <a:moveTo>
                  <a:pt x="0" y="0"/>
                </a:moveTo>
                <a:lnTo>
                  <a:pt x="11287738" y="0"/>
                </a:lnTo>
                <a:lnTo>
                  <a:pt x="112877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10487" y="359493"/>
            <a:ext cx="3722625" cy="855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3"/>
              </a:lnSpc>
            </a:pPr>
            <a:r>
              <a:rPr lang="en-US" sz="5009" spc="490">
                <a:solidFill>
                  <a:srgbClr val="231F20"/>
                </a:solidFill>
                <a:ea typeface="Oswald Bold"/>
              </a:rPr>
              <a:t>程式碼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399889" y="9248775"/>
            <a:ext cx="536615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  <a:spcBef>
                <a:spcPct val="0"/>
              </a:spcBef>
            </a:pPr>
            <a:r>
              <a:rPr lang="en-US" sz="4271">
                <a:solidFill>
                  <a:srgbClr val="000000"/>
                </a:solidFill>
                <a:latin typeface="Oswald Bold Italics"/>
              </a:rPr>
              <a:t>07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350559" y="4026422"/>
            <a:ext cx="11463183" cy="11762595"/>
          </a:xfrm>
          <a:custGeom>
            <a:avLst/>
            <a:gdLst/>
            <a:ahLst/>
            <a:cxnLst/>
            <a:rect l="l" t="t" r="r" b="b"/>
            <a:pathLst>
              <a:path w="11463183" h="11762595">
                <a:moveTo>
                  <a:pt x="0" y="0"/>
                </a:moveTo>
                <a:lnTo>
                  <a:pt x="11463183" y="0"/>
                </a:lnTo>
                <a:lnTo>
                  <a:pt x="11463183" y="11762595"/>
                </a:lnTo>
                <a:lnTo>
                  <a:pt x="0" y="117625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500131" y="0"/>
            <a:ext cx="11287738" cy="10287000"/>
          </a:xfrm>
          <a:custGeom>
            <a:avLst/>
            <a:gdLst/>
            <a:ahLst/>
            <a:cxnLst/>
            <a:rect l="l" t="t" r="r" b="b"/>
            <a:pathLst>
              <a:path w="11287738" h="10287000">
                <a:moveTo>
                  <a:pt x="0" y="0"/>
                </a:moveTo>
                <a:lnTo>
                  <a:pt x="11287738" y="0"/>
                </a:lnTo>
                <a:lnTo>
                  <a:pt x="112877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10487" y="359493"/>
            <a:ext cx="3722625" cy="855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3"/>
              </a:lnSpc>
            </a:pPr>
            <a:r>
              <a:rPr lang="en-US" sz="5009" spc="490">
                <a:solidFill>
                  <a:srgbClr val="231F20"/>
                </a:solidFill>
                <a:ea typeface="Oswald Bold"/>
              </a:rPr>
              <a:t>程式碼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377684" y="9248775"/>
            <a:ext cx="581025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  <a:spcBef>
                <a:spcPct val="0"/>
              </a:spcBef>
            </a:pPr>
            <a:r>
              <a:rPr lang="en-US" sz="4271">
                <a:solidFill>
                  <a:srgbClr val="000000"/>
                </a:solidFill>
                <a:latin typeface="Oswald Bold Italics"/>
              </a:rPr>
              <a:t>08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350559" y="4026422"/>
            <a:ext cx="11463183" cy="11762595"/>
          </a:xfrm>
          <a:custGeom>
            <a:avLst/>
            <a:gdLst/>
            <a:ahLst/>
            <a:cxnLst/>
            <a:rect l="l" t="t" r="r" b="b"/>
            <a:pathLst>
              <a:path w="11463183" h="11762595">
                <a:moveTo>
                  <a:pt x="0" y="0"/>
                </a:moveTo>
                <a:lnTo>
                  <a:pt x="11463183" y="0"/>
                </a:lnTo>
                <a:lnTo>
                  <a:pt x="11463183" y="11762595"/>
                </a:lnTo>
                <a:lnTo>
                  <a:pt x="0" y="117625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500131" y="0"/>
            <a:ext cx="11287738" cy="10287000"/>
          </a:xfrm>
          <a:custGeom>
            <a:avLst/>
            <a:gdLst/>
            <a:ahLst/>
            <a:cxnLst/>
            <a:rect l="l" t="t" r="r" b="b"/>
            <a:pathLst>
              <a:path w="11287738" h="10287000">
                <a:moveTo>
                  <a:pt x="0" y="0"/>
                </a:moveTo>
                <a:lnTo>
                  <a:pt x="11287738" y="0"/>
                </a:lnTo>
                <a:lnTo>
                  <a:pt x="112877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10487" y="359493"/>
            <a:ext cx="3722625" cy="855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3"/>
              </a:lnSpc>
            </a:pPr>
            <a:r>
              <a:rPr lang="en-US" sz="5009" spc="490">
                <a:solidFill>
                  <a:srgbClr val="231F20"/>
                </a:solidFill>
                <a:ea typeface="Oswald Bold"/>
              </a:rPr>
              <a:t>程式碼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373041" y="9248775"/>
            <a:ext cx="590312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  <a:spcBef>
                <a:spcPct val="0"/>
              </a:spcBef>
            </a:pPr>
            <a:r>
              <a:rPr lang="en-US" sz="4271">
                <a:solidFill>
                  <a:srgbClr val="000000"/>
                </a:solidFill>
                <a:latin typeface="Oswald Bold Italics"/>
              </a:rPr>
              <a:t>09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166</Words>
  <Application>Microsoft Office PowerPoint</Application>
  <PresentationFormat>自訂</PresentationFormat>
  <Paragraphs>66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9" baseType="lpstr">
      <vt:lpstr>Montserrat Light</vt:lpstr>
      <vt:lpstr>新細明體</vt:lpstr>
      <vt:lpstr>Montserrat Classic Bold</vt:lpstr>
      <vt:lpstr>Arial</vt:lpstr>
      <vt:lpstr>DM Sans Bold</vt:lpstr>
      <vt:lpstr>DM Sans</vt:lpstr>
      <vt:lpstr>Noto Sans T Chinese</vt:lpstr>
      <vt:lpstr>王漢宗特黑體</vt:lpstr>
      <vt:lpstr>Oswald Bold</vt:lpstr>
      <vt:lpstr>Open Sauce Bold</vt:lpstr>
      <vt:lpstr>Noto Sans T Chinese Bold</vt:lpstr>
      <vt:lpstr>Calibri</vt:lpstr>
      <vt:lpstr>Oswald Bold Italics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微處理期末報告 </dc:title>
  <cp:lastModifiedBy>Phyllis</cp:lastModifiedBy>
  <cp:revision>3</cp:revision>
  <dcterms:created xsi:type="dcterms:W3CDTF">2006-08-16T00:00:00Z</dcterms:created>
  <dcterms:modified xsi:type="dcterms:W3CDTF">2024-06-08T07:43:38Z</dcterms:modified>
  <dc:identifier>DAGB8AB8HeQ</dc:identifier>
</cp:coreProperties>
</file>